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71" r:id="rId4"/>
    <p:sldId id="260" r:id="rId5"/>
    <p:sldId id="268" r:id="rId6"/>
    <p:sldId id="26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7D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9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F8B0B-1492-ACBD-F2F9-135FC20C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839BF0-F8E6-D378-6003-7096B7475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57D18-7272-7516-E616-E1F7E8BD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77C375-160A-5EBF-A922-A426AA86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8E0912-BDEB-AA89-A654-3D4E7349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0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8C88D-F2C6-1E81-A4E1-673AB45D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5F38AC-9769-D0CC-4998-F60C39C64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035FED-ECEB-8FA8-D8BB-0FCB5AA4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AB6FDD-425A-A280-B442-F3A7F774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A3134-0EDD-BA2B-EE15-0022A83F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27FAC2D-97F4-A0C1-B074-CAD2D3628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B2B1D7-5F39-23EF-8360-83C961C80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954C56-580C-42D2-BCD4-ECEC3744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CB2D3A-B7F6-32EF-3569-82114B15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875B37-FF83-DBF5-1AAB-44448F37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9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D3FAF-4746-E088-BA1E-ECD75484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D7AD7-1F34-CB02-1D46-EFE355DA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2AEDB3-06FF-1A5C-0C25-707153EF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062521-18A0-B6E8-1D6D-C00E8612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A9997-50AD-542C-2151-5E214F54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8F11A-CE7E-3716-4E87-514C661F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EA20F3-21E1-D95F-2D50-DEC61E7D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22263F-FA53-1238-36AD-C6F28B67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911BDB-1CEF-959F-264E-071B1AD0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80DD80-64A7-EBE0-4B0F-B887C3FF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3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37728-7B3F-1AB8-235C-27D53DAE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827A07-2E20-E034-DFB2-D45557535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811623-60BD-D6F7-2DF2-C2A7FB3E1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374335-3553-DA5E-403C-6EA511C5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659F62-F972-B317-79E3-FFFFE97F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335A4D-F4CE-05A0-68F1-B4FC430D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8BD96-AE15-0839-DFF4-3CA25E23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867A56-E565-4EEA-F5BF-EF910079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998907-D406-AF0B-E2E3-04CCBA3F6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0B4AD8-D11D-CBF4-2FC4-95753F05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6EF809-A4DC-D0FB-C794-5D8769EB3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A9C6DD-01F8-A0A0-FB1D-E7F9E213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979A8D-0C31-0011-C0ED-1A1B8724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D7C7A3-BEAB-B07B-6D74-AD36732D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3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AD1B6-19D5-B006-72C8-A6839F88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427AAF-8FB5-D2B8-771E-EF7AF4E4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B233E2-507A-795B-970C-33DCC3EF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B47AAC-9D0C-60AC-D1AB-DD7FCAA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E0BDE0-6687-79C9-F454-4B6BA8B1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4CEE5B-C051-4CC0-2632-2D89606D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4AAC41-3E64-DB7B-486C-4F8EE5FD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9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37C91-42BF-D376-A7B6-F64D72A7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DACCD0-2FE4-B9F0-023B-606560EC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33F3A7-A1DF-8C98-66D2-023C89F1E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3779EE-B540-8820-D176-ED7AA5B6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133562-CAE2-DF0D-D404-C4649C6D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9177F0-06E2-6083-23DF-5343627F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3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69156-7C2B-872F-AE3F-16A7FE78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B74A11-7FD6-3E71-CAF3-BFC194D7C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7C10D9-C743-378F-019B-525C8B7B3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6AF8F9-343B-8DA7-B8E3-B2FDF263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FA3D3-12A3-7A2F-8465-46A3033F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8B956-7A63-00E6-36C3-28CCFB78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041317-50EC-A216-F136-853A0452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00B819-61D4-38F9-24E0-5FC4AD479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F4249B-68F0-BC0D-AAE7-401BFE119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8854-F1A5-4146-8974-7786DB6C729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BF1DC2-0326-1DE3-7BAB-529928837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EDE0C-1D72-8375-212B-36E80B108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9A23-1791-415D-86D8-F14B705EA1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4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4FE42141-765E-B021-35A8-346E102F56B4}"/>
              </a:ext>
            </a:extLst>
          </p:cNvPr>
          <p:cNvSpPr/>
          <p:nvPr/>
        </p:nvSpPr>
        <p:spPr>
          <a:xfrm rot="10800000">
            <a:off x="10734563" y="-24602"/>
            <a:ext cx="1433871" cy="1363825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CEDBCB"/>
              </a:gs>
              <a:gs pos="69000">
                <a:srgbClr val="97B387"/>
              </a:gs>
              <a:gs pos="100000">
                <a:schemeClr val="accent6">
                  <a:lumMod val="75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Form 2">
            <a:extLst>
              <a:ext uri="{FF2B5EF4-FFF2-40B4-BE49-F238E27FC236}">
                <a16:creationId xmlns:a16="http://schemas.microsoft.com/office/drawing/2014/main" id="{B615BDC5-4BC4-7E4E-81E7-D67035E1C6ED}"/>
              </a:ext>
            </a:extLst>
          </p:cNvPr>
          <p:cNvSpPr/>
          <p:nvPr/>
        </p:nvSpPr>
        <p:spPr>
          <a:xfrm>
            <a:off x="-29356" y="0"/>
            <a:ext cx="12197790" cy="6858000"/>
          </a:xfrm>
          <a:prstGeom prst="corner">
            <a:avLst>
              <a:gd name="adj1" fmla="val 3778"/>
              <a:gd name="adj2" fmla="val 976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CEDBCB"/>
              </a:gs>
              <a:gs pos="69000">
                <a:srgbClr val="97B387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Wdh. The natural greenhouse effect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CE5986-51EC-841B-EE15-D1ACADDBB8AC}"/>
              </a:ext>
            </a:extLst>
          </p:cNvPr>
          <p:cNvSpPr txBox="1"/>
          <p:nvPr/>
        </p:nvSpPr>
        <p:spPr>
          <a:xfrm>
            <a:off x="7822587" y="1051213"/>
            <a:ext cx="39708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Explain what the things in the illustration stand for.</a:t>
            </a:r>
          </a:p>
          <a:p>
            <a:r>
              <a:rPr lang="en-US" sz="2400" dirty="0"/>
              <a:t>     i.e.: Nr. 1 stands for …..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D09AEA-E566-C6BF-A331-8FD53096D8ED}"/>
              </a:ext>
            </a:extLst>
          </p:cNvPr>
          <p:cNvSpPr txBox="1">
            <a:spLocks/>
          </p:cNvSpPr>
          <p:nvPr/>
        </p:nvSpPr>
        <p:spPr>
          <a:xfrm>
            <a:off x="7822587" y="2768973"/>
            <a:ext cx="3970821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 Explain how the </a:t>
            </a:r>
          </a:p>
          <a:p>
            <a:r>
              <a:rPr lang="en-US" sz="2400" dirty="0"/>
              <a:t>    greenhouse effect works.</a:t>
            </a:r>
          </a:p>
          <a:p>
            <a:r>
              <a:rPr lang="en-US" sz="1050" dirty="0"/>
              <a:t>   </a:t>
            </a:r>
          </a:p>
          <a:p>
            <a:r>
              <a:rPr lang="en-US" sz="2400" dirty="0"/>
              <a:t>   You may use these words:</a:t>
            </a:r>
          </a:p>
          <a:p>
            <a:r>
              <a:rPr lang="en-US" sz="2400" dirty="0"/>
              <a:t>     - pass through</a:t>
            </a:r>
          </a:p>
          <a:p>
            <a:r>
              <a:rPr lang="en-US" sz="2400" dirty="0"/>
              <a:t>     - absorb </a:t>
            </a:r>
          </a:p>
          <a:p>
            <a:r>
              <a:rPr lang="en-US" sz="2400" dirty="0"/>
              <a:t>     - send back</a:t>
            </a:r>
          </a:p>
          <a:p>
            <a:r>
              <a:rPr lang="en-US" sz="2400" dirty="0"/>
              <a:t>     - trap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77E231-294F-6F69-28B9-3195C45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01" y="1127760"/>
            <a:ext cx="6129159" cy="4688201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2EC0E71-9E08-C72E-9B29-4A61DBB3CE90}"/>
              </a:ext>
            </a:extLst>
          </p:cNvPr>
          <p:cNvSpPr/>
          <p:nvPr/>
        </p:nvSpPr>
        <p:spPr>
          <a:xfrm>
            <a:off x="4030308" y="1311023"/>
            <a:ext cx="577901" cy="5227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840A202-2CF8-A787-65FF-98253F8591BA}"/>
              </a:ext>
            </a:extLst>
          </p:cNvPr>
          <p:cNvSpPr/>
          <p:nvPr/>
        </p:nvSpPr>
        <p:spPr>
          <a:xfrm>
            <a:off x="4030308" y="5207446"/>
            <a:ext cx="577901" cy="5227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4496DE6-D4C5-2E5C-459C-D13D7D6CBEEA}"/>
              </a:ext>
            </a:extLst>
          </p:cNvPr>
          <p:cNvSpPr/>
          <p:nvPr/>
        </p:nvSpPr>
        <p:spPr>
          <a:xfrm>
            <a:off x="580634" y="3896583"/>
            <a:ext cx="577901" cy="5227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13A26ED-B2E0-DDF0-A933-8EE2129923CE}"/>
              </a:ext>
            </a:extLst>
          </p:cNvPr>
          <p:cNvSpPr/>
          <p:nvPr/>
        </p:nvSpPr>
        <p:spPr>
          <a:xfrm>
            <a:off x="6378097" y="2169290"/>
            <a:ext cx="577901" cy="5227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DA27FB2-9D2C-078D-7382-3719AE894E1F}"/>
              </a:ext>
            </a:extLst>
          </p:cNvPr>
          <p:cNvSpPr/>
          <p:nvPr/>
        </p:nvSpPr>
        <p:spPr>
          <a:xfrm>
            <a:off x="3600638" y="2335676"/>
            <a:ext cx="577901" cy="5227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DB331D6-86E5-5CAD-A2F9-C6E14331FF50}"/>
              </a:ext>
            </a:extLst>
          </p:cNvPr>
          <p:cNvSpPr/>
          <p:nvPr/>
        </p:nvSpPr>
        <p:spPr>
          <a:xfrm>
            <a:off x="4841398" y="4031070"/>
            <a:ext cx="577901" cy="5227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Geschweifte Klammer links 22">
            <a:extLst>
              <a:ext uri="{FF2B5EF4-FFF2-40B4-BE49-F238E27FC236}">
                <a16:creationId xmlns:a16="http://schemas.microsoft.com/office/drawing/2014/main" id="{8B3D6F00-26B6-F73D-DF66-53E320BB72B8}"/>
              </a:ext>
            </a:extLst>
          </p:cNvPr>
          <p:cNvSpPr/>
          <p:nvPr/>
        </p:nvSpPr>
        <p:spPr>
          <a:xfrm>
            <a:off x="1194827" y="3429000"/>
            <a:ext cx="273374" cy="145796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21336953-B9EA-4139-C318-7BCBF2BC4F57}"/>
              </a:ext>
            </a:extLst>
          </p:cNvPr>
          <p:cNvCxnSpPr>
            <a:cxnSpLocks/>
          </p:cNvCxnSpPr>
          <p:nvPr/>
        </p:nvCxnSpPr>
        <p:spPr>
          <a:xfrm flipH="1">
            <a:off x="5945913" y="2612571"/>
            <a:ext cx="464935" cy="54985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B6EB4754-D7E9-D5F4-9996-61F35C50C328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6667048" y="2692084"/>
            <a:ext cx="175984" cy="73691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5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4FE42141-765E-B021-35A8-346E102F56B4}"/>
              </a:ext>
            </a:extLst>
          </p:cNvPr>
          <p:cNvSpPr/>
          <p:nvPr/>
        </p:nvSpPr>
        <p:spPr>
          <a:xfrm rot="10800000">
            <a:off x="10734563" y="-24602"/>
            <a:ext cx="1433871" cy="1363825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CEDBCB"/>
              </a:gs>
              <a:gs pos="69000">
                <a:srgbClr val="97B387"/>
              </a:gs>
              <a:gs pos="100000">
                <a:schemeClr val="accent6">
                  <a:lumMod val="75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Form 2">
            <a:extLst>
              <a:ext uri="{FF2B5EF4-FFF2-40B4-BE49-F238E27FC236}">
                <a16:creationId xmlns:a16="http://schemas.microsoft.com/office/drawing/2014/main" id="{B615BDC5-4BC4-7E4E-81E7-D67035E1C6ED}"/>
              </a:ext>
            </a:extLst>
          </p:cNvPr>
          <p:cNvSpPr/>
          <p:nvPr/>
        </p:nvSpPr>
        <p:spPr>
          <a:xfrm>
            <a:off x="-29356" y="0"/>
            <a:ext cx="12197790" cy="6858000"/>
          </a:xfrm>
          <a:prstGeom prst="corner">
            <a:avLst>
              <a:gd name="adj1" fmla="val 3778"/>
              <a:gd name="adj2" fmla="val 976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CEDBCB"/>
              </a:gs>
              <a:gs pos="69000">
                <a:srgbClr val="97B387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Wdh. The natural greenhouse effect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4C228B-F4F8-B30F-CAD1-564229E9C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945" r="46525" b="61333"/>
          <a:stretch/>
        </p:blipFill>
        <p:spPr>
          <a:xfrm>
            <a:off x="1478914" y="351865"/>
            <a:ext cx="7166169" cy="51243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9C2EDB-EB60-3F76-0F94-9E0EC5A07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32" r="71706" b="58875"/>
          <a:stretch/>
        </p:blipFill>
        <p:spPr>
          <a:xfrm>
            <a:off x="3116671" y="1481079"/>
            <a:ext cx="1096334" cy="849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BB9C18-8C98-BB3E-A2A0-D1A8C083EC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50" t="20772" b="61738"/>
          <a:stretch/>
        </p:blipFill>
        <p:spPr>
          <a:xfrm rot="398038">
            <a:off x="4113830" y="1575704"/>
            <a:ext cx="1674531" cy="6272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278C99-5028-C6EA-EB00-627A1B4FF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169" y="1649958"/>
            <a:ext cx="980040" cy="973187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AAFA43E-2454-4FCE-E753-7F9715CCB59A}"/>
              </a:ext>
            </a:extLst>
          </p:cNvPr>
          <p:cNvCxnSpPr>
            <a:cxnSpLocks/>
          </p:cNvCxnSpPr>
          <p:nvPr/>
        </p:nvCxnSpPr>
        <p:spPr>
          <a:xfrm>
            <a:off x="2203613" y="1382542"/>
            <a:ext cx="1907539" cy="201923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CDB5E02-6EBF-5362-8CB1-22613EBB4C55}"/>
              </a:ext>
            </a:extLst>
          </p:cNvPr>
          <p:cNvCxnSpPr>
            <a:cxnSpLocks/>
          </p:cNvCxnSpPr>
          <p:nvPr/>
        </p:nvCxnSpPr>
        <p:spPr>
          <a:xfrm>
            <a:off x="3999800" y="3242541"/>
            <a:ext cx="24809" cy="158865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1742D99-221E-FEDD-8EB0-F027F7270632}"/>
              </a:ext>
            </a:extLst>
          </p:cNvPr>
          <p:cNvCxnSpPr>
            <a:cxnSpLocks/>
          </p:cNvCxnSpPr>
          <p:nvPr/>
        </p:nvCxnSpPr>
        <p:spPr>
          <a:xfrm>
            <a:off x="3987851" y="3242541"/>
            <a:ext cx="2019633" cy="14675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96DC27F-20BA-6064-2D83-414FA7CA37A0}"/>
              </a:ext>
            </a:extLst>
          </p:cNvPr>
          <p:cNvCxnSpPr>
            <a:cxnSpLocks/>
          </p:cNvCxnSpPr>
          <p:nvPr/>
        </p:nvCxnSpPr>
        <p:spPr>
          <a:xfrm>
            <a:off x="4015820" y="3267143"/>
            <a:ext cx="740256" cy="162468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2DAB8E5-B1C8-5057-3A84-8F78C9B2870B}"/>
              </a:ext>
            </a:extLst>
          </p:cNvPr>
          <p:cNvCxnSpPr>
            <a:cxnSpLocks/>
          </p:cNvCxnSpPr>
          <p:nvPr/>
        </p:nvCxnSpPr>
        <p:spPr>
          <a:xfrm>
            <a:off x="3899019" y="2194784"/>
            <a:ext cx="815345" cy="1254546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3D8934A-7EC8-75B5-89A7-66E2902429C3}"/>
              </a:ext>
            </a:extLst>
          </p:cNvPr>
          <p:cNvCxnSpPr>
            <a:cxnSpLocks/>
          </p:cNvCxnSpPr>
          <p:nvPr/>
        </p:nvCxnSpPr>
        <p:spPr>
          <a:xfrm>
            <a:off x="4622614" y="2227290"/>
            <a:ext cx="361110" cy="1193358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3071096-98F9-E452-76C7-1EBC1BA27B53}"/>
              </a:ext>
            </a:extLst>
          </p:cNvPr>
          <p:cNvCxnSpPr>
            <a:cxnSpLocks/>
          </p:cNvCxnSpPr>
          <p:nvPr/>
        </p:nvCxnSpPr>
        <p:spPr>
          <a:xfrm>
            <a:off x="5903974" y="2369391"/>
            <a:ext cx="53947" cy="73253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E3DBE678-0E92-C249-FA20-1B3615379312}"/>
              </a:ext>
            </a:extLst>
          </p:cNvPr>
          <p:cNvSpPr txBox="1"/>
          <p:nvPr/>
        </p:nvSpPr>
        <p:spPr>
          <a:xfrm>
            <a:off x="3308930" y="963303"/>
            <a:ext cx="94845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45B54EB-BA2B-278C-EFD4-3CB5C04071DB}"/>
              </a:ext>
            </a:extLst>
          </p:cNvPr>
          <p:cNvSpPr txBox="1"/>
          <p:nvPr/>
        </p:nvSpPr>
        <p:spPr>
          <a:xfrm>
            <a:off x="4599459" y="996060"/>
            <a:ext cx="107473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O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8604169-951A-489A-E91D-6EB2DAA8D4F1}"/>
              </a:ext>
            </a:extLst>
          </p:cNvPr>
          <p:cNvSpPr txBox="1"/>
          <p:nvPr/>
        </p:nvSpPr>
        <p:spPr>
          <a:xfrm>
            <a:off x="6065318" y="1065183"/>
            <a:ext cx="107473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8678857-0890-DBB3-A799-57407BAB0B09}"/>
              </a:ext>
            </a:extLst>
          </p:cNvPr>
          <p:cNvSpPr txBox="1"/>
          <p:nvPr/>
        </p:nvSpPr>
        <p:spPr>
          <a:xfrm>
            <a:off x="9082753" y="2613753"/>
            <a:ext cx="2973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Name the three </a:t>
            </a:r>
          </a:p>
          <a:p>
            <a:r>
              <a:rPr lang="en-US" sz="2800" dirty="0"/>
              <a:t>greenhouse gases.</a:t>
            </a:r>
          </a:p>
        </p:txBody>
      </p:sp>
    </p:spTree>
    <p:extLst>
      <p:ext uri="{BB962C8B-B14F-4D97-AF65-F5344CB8AC3E}">
        <p14:creationId xmlns:p14="http://schemas.microsoft.com/office/powerpoint/2010/main" val="18691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4FE42141-765E-B021-35A8-346E102F56B4}"/>
              </a:ext>
            </a:extLst>
          </p:cNvPr>
          <p:cNvSpPr/>
          <p:nvPr/>
        </p:nvSpPr>
        <p:spPr>
          <a:xfrm rot="10800000">
            <a:off x="10734563" y="-24602"/>
            <a:ext cx="1433871" cy="1363825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FFE07D"/>
              </a:gs>
              <a:gs pos="69000">
                <a:srgbClr val="FFD757"/>
              </a:gs>
              <a:gs pos="100000">
                <a:schemeClr val="accent4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Form 2">
            <a:extLst>
              <a:ext uri="{FF2B5EF4-FFF2-40B4-BE49-F238E27FC236}">
                <a16:creationId xmlns:a16="http://schemas.microsoft.com/office/drawing/2014/main" id="{B615BDC5-4BC4-7E4E-81E7-D67035E1C6ED}"/>
              </a:ext>
            </a:extLst>
          </p:cNvPr>
          <p:cNvSpPr/>
          <p:nvPr/>
        </p:nvSpPr>
        <p:spPr>
          <a:xfrm>
            <a:off x="-29356" y="0"/>
            <a:ext cx="12197790" cy="6858000"/>
          </a:xfrm>
          <a:prstGeom prst="corner">
            <a:avLst>
              <a:gd name="adj1" fmla="val 3778"/>
              <a:gd name="adj2" fmla="val 976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FFE07D"/>
              </a:gs>
              <a:gs pos="69000">
                <a:srgbClr val="FFD757"/>
              </a:gs>
              <a:gs pos="100000">
                <a:srgbClr val="FFC00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The anthropogenic greenhouse effect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9649B98-B1D1-2540-7539-6A3109859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7" y="792480"/>
            <a:ext cx="6475307" cy="48564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064789B-7FD7-4B94-0D68-FC7A593B6BE5}"/>
              </a:ext>
            </a:extLst>
          </p:cNvPr>
          <p:cNvSpPr txBox="1"/>
          <p:nvPr/>
        </p:nvSpPr>
        <p:spPr>
          <a:xfrm>
            <a:off x="1457021" y="5841127"/>
            <a:ext cx="484542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(Reference period: 1971 – 2000)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5D41C05-9261-395F-F383-895F555101A0}"/>
              </a:ext>
            </a:extLst>
          </p:cNvPr>
          <p:cNvSpPr txBox="1"/>
          <p:nvPr/>
        </p:nvSpPr>
        <p:spPr>
          <a:xfrm>
            <a:off x="7777398" y="1720840"/>
            <a:ext cx="4057532" cy="326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Describe the trend of the global surface temperature from 1850 until 2025</a:t>
            </a:r>
          </a:p>
          <a:p>
            <a:endParaRPr lang="en-US" sz="1400" dirty="0"/>
          </a:p>
          <a:p>
            <a:r>
              <a:rPr lang="en-US" sz="2400" dirty="0"/>
              <a:t>These words might help: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rise, increase slowly, sharply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fall, decrease slowly, sharply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the coldest, hottest years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change, not much change</a:t>
            </a:r>
          </a:p>
        </p:txBody>
      </p:sp>
    </p:spTree>
    <p:extLst>
      <p:ext uri="{BB962C8B-B14F-4D97-AF65-F5344CB8AC3E}">
        <p14:creationId xmlns:p14="http://schemas.microsoft.com/office/powerpoint/2010/main" val="228460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4FE42141-765E-B021-35A8-346E102F56B4}"/>
              </a:ext>
            </a:extLst>
          </p:cNvPr>
          <p:cNvSpPr/>
          <p:nvPr/>
        </p:nvSpPr>
        <p:spPr>
          <a:xfrm rot="10800000">
            <a:off x="10734563" y="-24602"/>
            <a:ext cx="1433871" cy="1363825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FFE07D"/>
              </a:gs>
              <a:gs pos="69000">
                <a:srgbClr val="FFD757"/>
              </a:gs>
              <a:gs pos="100000">
                <a:schemeClr val="accent4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Form 2">
            <a:extLst>
              <a:ext uri="{FF2B5EF4-FFF2-40B4-BE49-F238E27FC236}">
                <a16:creationId xmlns:a16="http://schemas.microsoft.com/office/drawing/2014/main" id="{B615BDC5-4BC4-7E4E-81E7-D67035E1C6ED}"/>
              </a:ext>
            </a:extLst>
          </p:cNvPr>
          <p:cNvSpPr/>
          <p:nvPr/>
        </p:nvSpPr>
        <p:spPr>
          <a:xfrm>
            <a:off x="-29356" y="0"/>
            <a:ext cx="12197790" cy="6858000"/>
          </a:xfrm>
          <a:prstGeom prst="corner">
            <a:avLst>
              <a:gd name="adj1" fmla="val 3778"/>
              <a:gd name="adj2" fmla="val 976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FFE07D"/>
              </a:gs>
              <a:gs pos="69000">
                <a:srgbClr val="FFD757"/>
              </a:gs>
              <a:gs pos="100000">
                <a:srgbClr val="FFC00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The anthropogenic greenhouse effect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D664EC1-EE17-D0D1-332C-990512524F89}"/>
              </a:ext>
            </a:extLst>
          </p:cNvPr>
          <p:cNvGrpSpPr/>
          <p:nvPr/>
        </p:nvGrpSpPr>
        <p:grpSpPr>
          <a:xfrm>
            <a:off x="8783842" y="3572411"/>
            <a:ext cx="3309433" cy="2588236"/>
            <a:chOff x="8783842" y="3572411"/>
            <a:chExt cx="3309433" cy="2556061"/>
          </a:xfrm>
        </p:grpSpPr>
        <p:pic>
          <p:nvPicPr>
            <p:cNvPr id="15" name="Grafik 14" descr="Ein Bild, das Text, Diagramm, Reihe, Screenshot enthält.&#10;&#10;Automatisch generierte Beschreibung">
              <a:extLst>
                <a:ext uri="{FF2B5EF4-FFF2-40B4-BE49-F238E27FC236}">
                  <a16:creationId xmlns:a16="http://schemas.microsoft.com/office/drawing/2014/main" id="{9BD27332-5C00-021F-F62E-C5C9C4DDA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03" r="1807" b="52053"/>
            <a:stretch/>
          </p:blipFill>
          <p:spPr>
            <a:xfrm>
              <a:off x="8783842" y="3572411"/>
              <a:ext cx="3309433" cy="255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feld 1">
              <a:extLst>
                <a:ext uri="{FF2B5EF4-FFF2-40B4-BE49-F238E27FC236}">
                  <a16:creationId xmlns:a16="http://schemas.microsoft.com/office/drawing/2014/main" id="{13D9BF2E-82A7-B848-863B-C2176F1650CB}"/>
                </a:ext>
              </a:extLst>
            </p:cNvPr>
            <p:cNvSpPr txBox="1"/>
            <p:nvPr/>
          </p:nvSpPr>
          <p:spPr>
            <a:xfrm>
              <a:off x="9418320" y="3759200"/>
              <a:ext cx="1717040" cy="7323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Nitrous oxide</a:t>
              </a:r>
            </a:p>
            <a:p>
              <a:pPr algn="ctr"/>
              <a:r>
                <a:rPr lang="en-US" sz="2000" dirty="0"/>
                <a:t>(N</a:t>
              </a:r>
              <a:r>
                <a:rPr lang="en-US" sz="2000" baseline="-25000" dirty="0"/>
                <a:t>2</a:t>
              </a:r>
              <a:r>
                <a:rPr lang="en-US" sz="2000" dirty="0"/>
                <a:t>O)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AF53586-07B3-6C36-03D3-CF521AEE68FB}"/>
              </a:ext>
            </a:extLst>
          </p:cNvPr>
          <p:cNvGrpSpPr/>
          <p:nvPr/>
        </p:nvGrpSpPr>
        <p:grpSpPr>
          <a:xfrm>
            <a:off x="4901305" y="3572412"/>
            <a:ext cx="3728721" cy="2588236"/>
            <a:chOff x="4901305" y="3572412"/>
            <a:chExt cx="3728721" cy="2588236"/>
          </a:xfrm>
        </p:grpSpPr>
        <p:pic>
          <p:nvPicPr>
            <p:cNvPr id="11" name="Grafik 10" descr="Ein Bild, das Text, Diagramm, Reihe, Screenshot enthält.&#10;&#10;Automatisch generierte Beschreibung">
              <a:extLst>
                <a:ext uri="{FF2B5EF4-FFF2-40B4-BE49-F238E27FC236}">
                  <a16:creationId xmlns:a16="http://schemas.microsoft.com/office/drawing/2014/main" id="{9A4FC24B-324A-2528-41A4-629DDCA49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53" r="50242"/>
            <a:stretch/>
          </p:blipFill>
          <p:spPr>
            <a:xfrm>
              <a:off x="4901305" y="3572412"/>
              <a:ext cx="3728721" cy="2588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Textfeld 1">
              <a:extLst>
                <a:ext uri="{FF2B5EF4-FFF2-40B4-BE49-F238E27FC236}">
                  <a16:creationId xmlns:a16="http://schemas.microsoft.com/office/drawing/2014/main" id="{755662A5-3965-51C5-8062-A973EE655A7C}"/>
                </a:ext>
              </a:extLst>
            </p:cNvPr>
            <p:cNvSpPr txBox="1"/>
            <p:nvPr/>
          </p:nvSpPr>
          <p:spPr>
            <a:xfrm>
              <a:off x="5801359" y="3677920"/>
              <a:ext cx="1808481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Methane (CH</a:t>
              </a:r>
              <a:r>
                <a:rPr lang="en-US" sz="2000" baseline="-25000" dirty="0"/>
                <a:t>4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B9AAB407-5C22-107C-8F74-38DEE42C6AB0}"/>
              </a:ext>
            </a:extLst>
          </p:cNvPr>
          <p:cNvSpPr/>
          <p:nvPr/>
        </p:nvSpPr>
        <p:spPr>
          <a:xfrm>
            <a:off x="5715943" y="3989196"/>
            <a:ext cx="63461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268E36F-1053-32C9-C2B8-F632EA69F058}"/>
              </a:ext>
            </a:extLst>
          </p:cNvPr>
          <p:cNvGrpSpPr/>
          <p:nvPr/>
        </p:nvGrpSpPr>
        <p:grpSpPr>
          <a:xfrm>
            <a:off x="794294" y="3572411"/>
            <a:ext cx="4018229" cy="2588237"/>
            <a:chOff x="794294" y="3604587"/>
            <a:chExt cx="4018229" cy="2556061"/>
          </a:xfrm>
        </p:grpSpPr>
        <p:pic>
          <p:nvPicPr>
            <p:cNvPr id="13" name="Grafik 12" descr="Ein Bild, das Text, Diagramm, Reihe, Screenshot enthält.&#10;&#10;Automatisch generierte Beschreibung">
              <a:extLst>
                <a:ext uri="{FF2B5EF4-FFF2-40B4-BE49-F238E27FC236}">
                  <a16:creationId xmlns:a16="http://schemas.microsoft.com/office/drawing/2014/main" id="{B479BFD9-47B2-E26A-D0E2-35270B970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84" b="50059"/>
            <a:stretch/>
          </p:blipFill>
          <p:spPr>
            <a:xfrm>
              <a:off x="794294" y="3604587"/>
              <a:ext cx="4018229" cy="255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Textfeld 1">
              <a:extLst>
                <a:ext uri="{FF2B5EF4-FFF2-40B4-BE49-F238E27FC236}">
                  <a16:creationId xmlns:a16="http://schemas.microsoft.com/office/drawing/2014/main" id="{261226D7-06DC-D504-CDAE-98ADAA950D70}"/>
                </a:ext>
              </a:extLst>
            </p:cNvPr>
            <p:cNvSpPr txBox="1"/>
            <p:nvPr/>
          </p:nvSpPr>
          <p:spPr>
            <a:xfrm>
              <a:off x="1627994" y="3819016"/>
              <a:ext cx="1808481" cy="797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Carbon Dioxide (CO</a:t>
              </a:r>
              <a:r>
                <a:rPr lang="en-US" sz="2000" baseline="-25000" dirty="0"/>
                <a:t>2</a:t>
              </a:r>
              <a:r>
                <a:rPr lang="en-US" sz="2000" dirty="0"/>
                <a:t>)</a:t>
              </a:r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D433BAA9-BF03-2693-1A95-1CCB1A9268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9534" y="287793"/>
            <a:ext cx="4728691" cy="280416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234B5F1-51F6-E971-79B5-C9F91EFF9DB9}"/>
              </a:ext>
            </a:extLst>
          </p:cNvPr>
          <p:cNvSpPr txBox="1"/>
          <p:nvPr/>
        </p:nvSpPr>
        <p:spPr>
          <a:xfrm>
            <a:off x="1411691" y="2880118"/>
            <a:ext cx="784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1880  1900     1920      1940     1960    1980     2000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31EE166-015C-B939-B06F-B894D121ACE5}"/>
              </a:ext>
            </a:extLst>
          </p:cNvPr>
          <p:cNvSpPr txBox="1"/>
          <p:nvPr/>
        </p:nvSpPr>
        <p:spPr>
          <a:xfrm>
            <a:off x="1748296" y="492369"/>
            <a:ext cx="447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Global surface temperature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F0FA608-8180-2244-1AD1-05C4F9CF0050}"/>
              </a:ext>
            </a:extLst>
          </p:cNvPr>
          <p:cNvSpPr txBox="1"/>
          <p:nvPr/>
        </p:nvSpPr>
        <p:spPr>
          <a:xfrm>
            <a:off x="1099588" y="483425"/>
            <a:ext cx="7440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14.6</a:t>
            </a:r>
          </a:p>
          <a:p>
            <a:endParaRPr lang="en-US" sz="1200" dirty="0"/>
          </a:p>
          <a:p>
            <a:r>
              <a:rPr lang="en-US" dirty="0"/>
              <a:t>14.4</a:t>
            </a:r>
          </a:p>
          <a:p>
            <a:endParaRPr lang="en-US" sz="1200" dirty="0"/>
          </a:p>
          <a:p>
            <a:r>
              <a:rPr lang="en-US" dirty="0"/>
              <a:t>14.2</a:t>
            </a:r>
          </a:p>
          <a:p>
            <a:endParaRPr lang="en-US" sz="1200" dirty="0"/>
          </a:p>
          <a:p>
            <a:r>
              <a:rPr lang="en-US" dirty="0"/>
              <a:t>14.0</a:t>
            </a:r>
          </a:p>
          <a:p>
            <a:endParaRPr lang="en-US" sz="1200" dirty="0"/>
          </a:p>
          <a:p>
            <a:r>
              <a:rPr lang="en-US" dirty="0"/>
              <a:t>13.8</a:t>
            </a:r>
          </a:p>
          <a:p>
            <a:endParaRPr lang="en-US" sz="1200" dirty="0"/>
          </a:p>
          <a:p>
            <a:r>
              <a:rPr lang="en-US" dirty="0"/>
              <a:t>13.6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3EBA44A-7259-E4F3-F4CE-7390B1A84433}"/>
              </a:ext>
            </a:extLst>
          </p:cNvPr>
          <p:cNvSpPr txBox="1"/>
          <p:nvPr/>
        </p:nvSpPr>
        <p:spPr>
          <a:xfrm>
            <a:off x="960357" y="236740"/>
            <a:ext cx="104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°C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3BF8F71-9A80-F417-328D-BA80D3E400AE}"/>
              </a:ext>
            </a:extLst>
          </p:cNvPr>
          <p:cNvSpPr txBox="1"/>
          <p:nvPr/>
        </p:nvSpPr>
        <p:spPr>
          <a:xfrm>
            <a:off x="6538485" y="1444731"/>
            <a:ext cx="52120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Compare the global surface temperature and</a:t>
            </a:r>
            <a:endParaRPr lang="de-DE" sz="2000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concentration of greenhouse gases in the atmosphere.</a:t>
            </a:r>
            <a:endParaRPr lang="de-DE" sz="2000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05850064-405C-BD30-BF4B-CD596BD13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81"/>
          <a:stretch/>
        </p:blipFill>
        <p:spPr>
          <a:xfrm>
            <a:off x="4495431" y="297347"/>
            <a:ext cx="3415565" cy="489462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309BBBE-527F-2B7D-419B-50DB65852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745"/>
          <a:stretch/>
        </p:blipFill>
        <p:spPr>
          <a:xfrm>
            <a:off x="866770" y="297347"/>
            <a:ext cx="3429657" cy="4894622"/>
          </a:xfrm>
          <a:prstGeom prst="rect">
            <a:avLst/>
          </a:prstGeom>
        </p:spPr>
      </p:pic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4FE42141-765E-B021-35A8-346E102F56B4}"/>
              </a:ext>
            </a:extLst>
          </p:cNvPr>
          <p:cNvSpPr/>
          <p:nvPr/>
        </p:nvSpPr>
        <p:spPr>
          <a:xfrm rot="10800000">
            <a:off x="10734563" y="-24602"/>
            <a:ext cx="1433871" cy="1363825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FFE07D"/>
              </a:gs>
              <a:gs pos="69000">
                <a:srgbClr val="FFD757"/>
              </a:gs>
              <a:gs pos="100000">
                <a:schemeClr val="accent4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Form 2">
            <a:extLst>
              <a:ext uri="{FF2B5EF4-FFF2-40B4-BE49-F238E27FC236}">
                <a16:creationId xmlns:a16="http://schemas.microsoft.com/office/drawing/2014/main" id="{B615BDC5-4BC4-7E4E-81E7-D67035E1C6ED}"/>
              </a:ext>
            </a:extLst>
          </p:cNvPr>
          <p:cNvSpPr/>
          <p:nvPr/>
        </p:nvSpPr>
        <p:spPr>
          <a:xfrm>
            <a:off x="-29356" y="0"/>
            <a:ext cx="12197790" cy="6858000"/>
          </a:xfrm>
          <a:prstGeom prst="corner">
            <a:avLst>
              <a:gd name="adj1" fmla="val 3778"/>
              <a:gd name="adj2" fmla="val 976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FFE07D"/>
              </a:gs>
              <a:gs pos="69000">
                <a:srgbClr val="FFD757"/>
              </a:gs>
              <a:gs pos="100000">
                <a:srgbClr val="FFC00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The anthropogenic greenhouse effect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5299B5-B32A-F3DC-B423-B9D7838D43AD}"/>
              </a:ext>
            </a:extLst>
          </p:cNvPr>
          <p:cNvSpPr txBox="1"/>
          <p:nvPr/>
        </p:nvSpPr>
        <p:spPr>
          <a:xfrm>
            <a:off x="8151320" y="1082229"/>
            <a:ext cx="379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Which sentences belong to which numbers?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8950E7-CAB5-FD75-2B7A-C5537C88B08C}"/>
              </a:ext>
            </a:extLst>
          </p:cNvPr>
          <p:cNvSpPr txBox="1"/>
          <p:nvPr/>
        </p:nvSpPr>
        <p:spPr>
          <a:xfrm>
            <a:off x="8072428" y="2051307"/>
            <a:ext cx="349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More heat is trapped.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0B8D02-0753-FC7F-B3EB-8F760D0410E2}"/>
              </a:ext>
            </a:extLst>
          </p:cNvPr>
          <p:cNvSpPr txBox="1"/>
          <p:nvPr/>
        </p:nvSpPr>
        <p:spPr>
          <a:xfrm>
            <a:off x="870477" y="4659103"/>
            <a:ext cx="14749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until 1850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4417A23-7D4A-D189-07DA-F2E67CF0A08D}"/>
              </a:ext>
            </a:extLst>
          </p:cNvPr>
          <p:cNvSpPr txBox="1"/>
          <p:nvPr/>
        </p:nvSpPr>
        <p:spPr>
          <a:xfrm>
            <a:off x="7026695" y="4666260"/>
            <a:ext cx="8843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today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6BE0DF-3C11-73AC-190B-4746CDAFE5C9}"/>
              </a:ext>
            </a:extLst>
          </p:cNvPr>
          <p:cNvSpPr txBox="1"/>
          <p:nvPr/>
        </p:nvSpPr>
        <p:spPr>
          <a:xfrm>
            <a:off x="4471138" y="5127925"/>
            <a:ext cx="343985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anthropogenic greenhouse effect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1AC3BC3-67D4-9EA2-2EF6-EA1E338EA0F4}"/>
              </a:ext>
            </a:extLst>
          </p:cNvPr>
          <p:cNvSpPr txBox="1"/>
          <p:nvPr/>
        </p:nvSpPr>
        <p:spPr>
          <a:xfrm>
            <a:off x="8039371" y="2583074"/>
            <a:ext cx="353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Less heat is trapped.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10AE486-7587-9494-478E-ECF2CEB7FB6D}"/>
              </a:ext>
            </a:extLst>
          </p:cNvPr>
          <p:cNvSpPr txBox="1"/>
          <p:nvPr/>
        </p:nvSpPr>
        <p:spPr>
          <a:xfrm>
            <a:off x="8039371" y="3114841"/>
            <a:ext cx="394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More heat escapes to space.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F5AB149-02FF-3F5C-ABFD-DF74C38E924C}"/>
              </a:ext>
            </a:extLst>
          </p:cNvPr>
          <p:cNvSpPr txBox="1"/>
          <p:nvPr/>
        </p:nvSpPr>
        <p:spPr>
          <a:xfrm>
            <a:off x="8039371" y="3642572"/>
            <a:ext cx="372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More heat is re-emitted to </a:t>
            </a:r>
          </a:p>
          <a:p>
            <a:r>
              <a:rPr lang="en-US" sz="2400" dirty="0"/>
              <a:t>  Earth.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4C50470-08EB-D51B-096F-C98FCDC26B7D}"/>
              </a:ext>
            </a:extLst>
          </p:cNvPr>
          <p:cNvSpPr txBox="1"/>
          <p:nvPr/>
        </p:nvSpPr>
        <p:spPr>
          <a:xfrm>
            <a:off x="8039371" y="4473569"/>
            <a:ext cx="437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There is a higher concentration </a:t>
            </a:r>
          </a:p>
          <a:p>
            <a:r>
              <a:rPr lang="en-US" sz="2400" dirty="0"/>
              <a:t>   of greenhouse gases.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4524029-B052-8A7B-4744-460B98C973B9}"/>
              </a:ext>
            </a:extLst>
          </p:cNvPr>
          <p:cNvSpPr/>
          <p:nvPr/>
        </p:nvSpPr>
        <p:spPr>
          <a:xfrm>
            <a:off x="6450402" y="2492658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0F6E2BD-D09F-2EDF-124A-6FAA499DB6BC}"/>
              </a:ext>
            </a:extLst>
          </p:cNvPr>
          <p:cNvSpPr/>
          <p:nvPr/>
        </p:nvSpPr>
        <p:spPr>
          <a:xfrm>
            <a:off x="6345848" y="4326855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D0C197E-C8F9-7BEE-BBD8-97D813DC61B9}"/>
              </a:ext>
            </a:extLst>
          </p:cNvPr>
          <p:cNvSpPr/>
          <p:nvPr/>
        </p:nvSpPr>
        <p:spPr>
          <a:xfrm>
            <a:off x="1841428" y="3303243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1BAB976-027E-A835-83A6-4D9B8658A657}"/>
              </a:ext>
            </a:extLst>
          </p:cNvPr>
          <p:cNvSpPr/>
          <p:nvPr/>
        </p:nvSpPr>
        <p:spPr>
          <a:xfrm>
            <a:off x="3781215" y="2363096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927E25D-51AC-D81B-8E6E-33D77F3F07F1}"/>
              </a:ext>
            </a:extLst>
          </p:cNvPr>
          <p:cNvSpPr/>
          <p:nvPr/>
        </p:nvSpPr>
        <p:spPr>
          <a:xfrm>
            <a:off x="4989809" y="2406348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A57279-826A-83E7-B212-F10127D70204}"/>
              </a:ext>
            </a:extLst>
          </p:cNvPr>
          <p:cNvSpPr txBox="1"/>
          <p:nvPr/>
        </p:nvSpPr>
        <p:spPr>
          <a:xfrm>
            <a:off x="865189" y="5103323"/>
            <a:ext cx="34296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natural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greenhouse effect</a:t>
            </a:r>
          </a:p>
        </p:txBody>
      </p:sp>
    </p:spTree>
    <p:extLst>
      <p:ext uri="{BB962C8B-B14F-4D97-AF65-F5344CB8AC3E}">
        <p14:creationId xmlns:p14="http://schemas.microsoft.com/office/powerpoint/2010/main" val="36634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4FE42141-765E-B021-35A8-346E102F56B4}"/>
              </a:ext>
            </a:extLst>
          </p:cNvPr>
          <p:cNvSpPr/>
          <p:nvPr/>
        </p:nvSpPr>
        <p:spPr>
          <a:xfrm rot="10800000">
            <a:off x="10734563" y="-24602"/>
            <a:ext cx="1433871" cy="1363825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FFE07D"/>
              </a:gs>
              <a:gs pos="69000">
                <a:srgbClr val="FFD757"/>
              </a:gs>
              <a:gs pos="100000">
                <a:schemeClr val="accent4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Form 2">
            <a:extLst>
              <a:ext uri="{FF2B5EF4-FFF2-40B4-BE49-F238E27FC236}">
                <a16:creationId xmlns:a16="http://schemas.microsoft.com/office/drawing/2014/main" id="{B615BDC5-4BC4-7E4E-81E7-D67035E1C6ED}"/>
              </a:ext>
            </a:extLst>
          </p:cNvPr>
          <p:cNvSpPr/>
          <p:nvPr/>
        </p:nvSpPr>
        <p:spPr>
          <a:xfrm>
            <a:off x="-29356" y="0"/>
            <a:ext cx="12197790" cy="6858000"/>
          </a:xfrm>
          <a:prstGeom prst="corner">
            <a:avLst>
              <a:gd name="adj1" fmla="val 3778"/>
              <a:gd name="adj2" fmla="val 976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8704">
                <a:srgbClr val="FFE07D"/>
              </a:gs>
              <a:gs pos="69000">
                <a:srgbClr val="FFD757"/>
              </a:gs>
              <a:gs pos="100000">
                <a:srgbClr val="FFC00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The anthropogenic greenhouse effect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679D43-D42E-B513-7974-D65A6C3E3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945" r="46525" b="61333"/>
          <a:stretch/>
        </p:blipFill>
        <p:spPr>
          <a:xfrm>
            <a:off x="1295021" y="727785"/>
            <a:ext cx="6664960" cy="47659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CEF45E-1C0B-0299-7733-D83828975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32" r="71706" b="58875"/>
          <a:stretch/>
        </p:blipFill>
        <p:spPr>
          <a:xfrm>
            <a:off x="2932776" y="1856999"/>
            <a:ext cx="1019655" cy="7897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73775-3266-0B69-FB61-F99A028874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50" t="20772" b="61738"/>
          <a:stretch/>
        </p:blipFill>
        <p:spPr>
          <a:xfrm rot="398038">
            <a:off x="3932862" y="1945007"/>
            <a:ext cx="1557413" cy="5834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2E3341-1142-3F76-34E3-F3B8E2002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275" y="2025878"/>
            <a:ext cx="911495" cy="905121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5ED4177-B3F2-F106-48CD-A28FEF8AF027}"/>
              </a:ext>
            </a:extLst>
          </p:cNvPr>
          <p:cNvCxnSpPr>
            <a:cxnSpLocks/>
          </p:cNvCxnSpPr>
          <p:nvPr/>
        </p:nvCxnSpPr>
        <p:spPr>
          <a:xfrm>
            <a:off x="2019719" y="1758462"/>
            <a:ext cx="1809774" cy="188460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2830AFF-5D19-6D43-7DEA-57ED5051FC42}"/>
              </a:ext>
            </a:extLst>
          </p:cNvPr>
          <p:cNvCxnSpPr>
            <a:cxnSpLocks/>
          </p:cNvCxnSpPr>
          <p:nvPr/>
        </p:nvCxnSpPr>
        <p:spPr>
          <a:xfrm flipH="1" flipV="1">
            <a:off x="3647440" y="2533770"/>
            <a:ext cx="168466" cy="108469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92B95A9-19B8-7DE2-1B4A-1EEF44313C89}"/>
              </a:ext>
            </a:extLst>
          </p:cNvPr>
          <p:cNvCxnSpPr>
            <a:cxnSpLocks/>
          </p:cNvCxnSpPr>
          <p:nvPr/>
        </p:nvCxnSpPr>
        <p:spPr>
          <a:xfrm flipV="1">
            <a:off x="3803957" y="2616427"/>
            <a:ext cx="1916123" cy="1002034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3B9585A-302E-EF40-35B9-9FF26A011116}"/>
              </a:ext>
            </a:extLst>
          </p:cNvPr>
          <p:cNvCxnSpPr>
            <a:cxnSpLocks/>
          </p:cNvCxnSpPr>
          <p:nvPr/>
        </p:nvCxnSpPr>
        <p:spPr>
          <a:xfrm flipV="1">
            <a:off x="3831926" y="2533770"/>
            <a:ext cx="702317" cy="110929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B55E31E-DCB1-1835-F039-3262A9D192E0}"/>
              </a:ext>
            </a:extLst>
          </p:cNvPr>
          <p:cNvCxnSpPr>
            <a:cxnSpLocks/>
          </p:cNvCxnSpPr>
          <p:nvPr/>
        </p:nvCxnSpPr>
        <p:spPr>
          <a:xfrm>
            <a:off x="3715125" y="2570704"/>
            <a:ext cx="773557" cy="1170896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356A831-744D-D682-AF13-650D8E2289CC}"/>
              </a:ext>
            </a:extLst>
          </p:cNvPr>
          <p:cNvCxnSpPr>
            <a:cxnSpLocks/>
          </p:cNvCxnSpPr>
          <p:nvPr/>
        </p:nvCxnSpPr>
        <p:spPr>
          <a:xfrm>
            <a:off x="4438720" y="2603210"/>
            <a:ext cx="342603" cy="1113788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C737688A-BAE6-0DE5-8C6E-F58E4B6007FF}"/>
              </a:ext>
            </a:extLst>
          </p:cNvPr>
          <p:cNvCxnSpPr>
            <a:cxnSpLocks/>
          </p:cNvCxnSpPr>
          <p:nvPr/>
        </p:nvCxnSpPr>
        <p:spPr>
          <a:xfrm flipH="1">
            <a:off x="5353750" y="2745311"/>
            <a:ext cx="366330" cy="68368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1CBEC2FB-0585-F7CE-90B9-C864CB7FC462}"/>
              </a:ext>
            </a:extLst>
          </p:cNvPr>
          <p:cNvSpPr txBox="1"/>
          <p:nvPr/>
        </p:nvSpPr>
        <p:spPr>
          <a:xfrm>
            <a:off x="3125037" y="1339223"/>
            <a:ext cx="899844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4CDD302-726C-E740-4698-AEFD6EA33005}"/>
              </a:ext>
            </a:extLst>
          </p:cNvPr>
          <p:cNvSpPr txBox="1"/>
          <p:nvPr/>
        </p:nvSpPr>
        <p:spPr>
          <a:xfrm>
            <a:off x="4415565" y="1371980"/>
            <a:ext cx="101965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O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8A9ECCB-F64C-3A7D-A6AD-AD2B770FA659}"/>
              </a:ext>
            </a:extLst>
          </p:cNvPr>
          <p:cNvSpPr txBox="1"/>
          <p:nvPr/>
        </p:nvSpPr>
        <p:spPr>
          <a:xfrm>
            <a:off x="5881424" y="1441103"/>
            <a:ext cx="101965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581D92-0F3F-0925-727D-3E221FAC13AC}"/>
              </a:ext>
            </a:extLst>
          </p:cNvPr>
          <p:cNvGrpSpPr/>
          <p:nvPr/>
        </p:nvGrpSpPr>
        <p:grpSpPr>
          <a:xfrm>
            <a:off x="3125037" y="2251886"/>
            <a:ext cx="8700921" cy="3059436"/>
            <a:chOff x="3125037" y="2348694"/>
            <a:chExt cx="8700921" cy="305943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631353A-2319-0DD5-2588-5A0490BA80ED}"/>
                </a:ext>
              </a:extLst>
            </p:cNvPr>
            <p:cNvSpPr txBox="1"/>
            <p:nvPr/>
          </p:nvSpPr>
          <p:spPr>
            <a:xfrm>
              <a:off x="8366424" y="2348694"/>
              <a:ext cx="345953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Guess which human-caused greenhouse emissions cause the greenhouse </a:t>
              </a:r>
              <a:r>
                <a:rPr lang="en-US" sz="2800"/>
                <a:t>effect most.</a:t>
              </a:r>
              <a:endParaRPr lang="en-US" sz="2800" dirty="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2FB615B-1FA3-2F84-B1AE-5DF869E171D0}"/>
                </a:ext>
              </a:extLst>
            </p:cNvPr>
            <p:cNvSpPr txBox="1"/>
            <p:nvPr/>
          </p:nvSpPr>
          <p:spPr>
            <a:xfrm>
              <a:off x="3125037" y="3838470"/>
              <a:ext cx="2883877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2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Breitbild</PresentationFormat>
  <Paragraphs>78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Rolf Bächle</dc:creator>
  <cp:lastModifiedBy>Rolf Bächle</cp:lastModifiedBy>
  <cp:revision>21</cp:revision>
  <dcterms:created xsi:type="dcterms:W3CDTF">2023-01-03T16:45:30Z</dcterms:created>
  <dcterms:modified xsi:type="dcterms:W3CDTF">2024-02-09T15:20:02Z</dcterms:modified>
</cp:coreProperties>
</file>