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923412538291464E-2"/>
          <c:y val="6.5467525921681077E-2"/>
          <c:w val="0.850547428551502"/>
          <c:h val="0.78320090388048313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urban population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Tabelle1!$A$2:$A$7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2010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  <c:pt idx="5">
                  <c:v>2050</c:v>
                </c:pt>
              </c:numCache>
            </c:num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2.9</c:v>
                </c:pt>
                <c:pt idx="1">
                  <c:v>3.5</c:v>
                </c:pt>
                <c:pt idx="2">
                  <c:v>4.2</c:v>
                </c:pt>
                <c:pt idx="3">
                  <c:v>5</c:v>
                </c:pt>
                <c:pt idx="4">
                  <c:v>5.7</c:v>
                </c:pt>
                <c:pt idx="5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5E-4C79-A650-35FD986BC2F0}"/>
            </c:ext>
          </c:extLst>
        </c:ser>
        <c:ser>
          <c:idx val="2"/>
          <c:order val="1"/>
          <c:tx>
            <c:strRef>
              <c:f>Tabelle1!$C$1</c:f>
              <c:strCache>
                <c:ptCount val="1"/>
                <c:pt idx="0">
                  <c:v>rural population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>
                  <a:lumMod val="50000"/>
                </a:schemeClr>
              </a:solidFill>
              <a:ln w="44450">
                <a:solidFill>
                  <a:schemeClr val="accent6">
                    <a:lumMod val="50000"/>
                  </a:schemeClr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Tabelle1!$A$2:$A$7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2010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  <c:pt idx="5">
                  <c:v>2050</c:v>
                </c:pt>
              </c:numCache>
            </c:num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3.2</c:v>
                </c:pt>
                <c:pt idx="1">
                  <c:v>3.4</c:v>
                </c:pt>
                <c:pt idx="2">
                  <c:v>3.5</c:v>
                </c:pt>
                <c:pt idx="3">
                  <c:v>3.3</c:v>
                </c:pt>
                <c:pt idx="4">
                  <c:v>3.1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5E-4C79-A650-35FD986BC2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3105743"/>
        <c:axId val="389766175"/>
      </c:lineChart>
      <c:catAx>
        <c:axId val="363105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89766175"/>
        <c:crosses val="autoZero"/>
        <c:auto val="1"/>
        <c:lblAlgn val="ctr"/>
        <c:lblOffset val="100"/>
        <c:noMultiLvlLbl val="0"/>
      </c:catAx>
      <c:valAx>
        <c:axId val="38976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63105743"/>
        <c:crosses val="autoZero"/>
        <c:crossBetween val="midCat"/>
      </c:valAx>
      <c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0.02247</cdr:x>
      <cdr:y>0.15107</cdr:y>
    </cdr:from>
    <cdr:to>
      <cdr:x>0.08698</cdr:x>
      <cdr:y>0.83984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9436" y="739036"/>
          <a:ext cx="371605" cy="3369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0.81868</cdr:x>
      <cdr:y>0.92599</cdr:y>
    </cdr:from>
    <cdr:to>
      <cdr:x>1</cdr:x>
      <cdr:y>0.99804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92050" y="6036947"/>
          <a:ext cx="839857" cy="469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2000" dirty="0">
              <a:latin typeface="Arial" panose="020B0604020202020204" pitchFamily="34" charset="0"/>
              <a:cs typeface="Arial" panose="020B0604020202020204" pitchFamily="34" charset="0"/>
            </a:rPr>
            <a:t>year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28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15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9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05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7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66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54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03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89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70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E3FD-CFF5-4F8B-B707-083CD418F59E}" type="datetimeFigureOut">
              <a:rPr lang="en-GB" smtClean="0"/>
              <a:t>28/03/2020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AE108-1C52-4C50-908D-A949416FB8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904009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04009" y="6519446"/>
            <a:ext cx="11287991" cy="338554"/>
          </a:xfrm>
          <a:prstGeom prst="rect">
            <a:avLst/>
          </a:prstGeom>
          <a:solidFill>
            <a:schemeClr val="accent6">
              <a:lumMod val="75000"/>
              <a:alpha val="34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the country to the city</a:t>
            </a:r>
          </a:p>
        </p:txBody>
      </p:sp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B5C898B4-EC3E-4304-BCD7-AAD917375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695664"/>
              </p:ext>
            </p:extLst>
          </p:nvPr>
        </p:nvGraphicFramePr>
        <p:xfrm>
          <a:off x="1359470" y="0"/>
          <a:ext cx="4631907" cy="6519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6F95C0F-5B88-44A6-AC73-255C2D64D4A6}"/>
              </a:ext>
            </a:extLst>
          </p:cNvPr>
          <p:cNvSpPr txBox="1"/>
          <p:nvPr/>
        </p:nvSpPr>
        <p:spPr>
          <a:xfrm>
            <a:off x="5881082" y="1805755"/>
            <a:ext cx="1749082" cy="138499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rural-urban migration</a:t>
            </a:r>
          </a:p>
        </p:txBody>
      </p:sp>
      <p:sp>
        <p:nvSpPr>
          <p:cNvPr id="21" name="Textfeld 2">
            <a:extLst>
              <a:ext uri="{FF2B5EF4-FFF2-40B4-BE49-F238E27FC236}">
                <a16:creationId xmlns:a16="http://schemas.microsoft.com/office/drawing/2014/main" id="{BCF5BA93-079D-402B-8E84-CC1A75A607B0}"/>
              </a:ext>
            </a:extLst>
          </p:cNvPr>
          <p:cNvSpPr txBox="1"/>
          <p:nvPr/>
        </p:nvSpPr>
        <p:spPr>
          <a:xfrm>
            <a:off x="858343" y="1633673"/>
            <a:ext cx="501015" cy="24434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population in billion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E96DF7F8-D1CF-4B72-B259-8A4C716DEF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691" y="111636"/>
            <a:ext cx="1620000" cy="16193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" name="Pfeil: nach oben 1">
            <a:extLst>
              <a:ext uri="{FF2B5EF4-FFF2-40B4-BE49-F238E27FC236}">
                <a16:creationId xmlns:a16="http://schemas.microsoft.com/office/drawing/2014/main" id="{5B058187-F83A-4FD5-97A6-A097D96134B5}"/>
              </a:ext>
            </a:extLst>
          </p:cNvPr>
          <p:cNvSpPr/>
          <p:nvPr/>
        </p:nvSpPr>
        <p:spPr>
          <a:xfrm>
            <a:off x="5470789" y="878143"/>
            <a:ext cx="376517" cy="255085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08070238-20C0-44F5-B5BD-A4838803689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965" y="3246950"/>
            <a:ext cx="1620000" cy="1620000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E98A35C6-3B68-4D80-B99F-F8A0C59DC66D}"/>
              </a:ext>
            </a:extLst>
          </p:cNvPr>
          <p:cNvSpPr/>
          <p:nvPr/>
        </p:nvSpPr>
        <p:spPr>
          <a:xfrm>
            <a:off x="8953396" y="-12773"/>
            <a:ext cx="100591" cy="65194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F5D096A-AA45-41FA-805F-759E0605CDBF}"/>
              </a:ext>
            </a:extLst>
          </p:cNvPr>
          <p:cNvGrpSpPr/>
          <p:nvPr/>
        </p:nvGrpSpPr>
        <p:grpSpPr>
          <a:xfrm>
            <a:off x="7667712" y="1730936"/>
            <a:ext cx="1216915" cy="1323439"/>
            <a:chOff x="7667712" y="1805755"/>
            <a:chExt cx="1216915" cy="1323439"/>
          </a:xfrm>
        </p:grpSpPr>
        <p:sp>
          <p:nvSpPr>
            <p:cNvPr id="4" name="Pfeil: nach rechts 3">
              <a:extLst>
                <a:ext uri="{FF2B5EF4-FFF2-40B4-BE49-F238E27FC236}">
                  <a16:creationId xmlns:a16="http://schemas.microsoft.com/office/drawing/2014/main" id="{964B891A-952A-4F7B-ABDD-3FA298E66388}"/>
                </a:ext>
              </a:extLst>
            </p:cNvPr>
            <p:cNvSpPr/>
            <p:nvPr/>
          </p:nvSpPr>
          <p:spPr>
            <a:xfrm>
              <a:off x="7667712" y="2328975"/>
              <a:ext cx="483010" cy="338554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22000A4-ED66-42F6-A959-45C791EED878}"/>
                </a:ext>
              </a:extLst>
            </p:cNvPr>
            <p:cNvSpPr txBox="1"/>
            <p:nvPr/>
          </p:nvSpPr>
          <p:spPr>
            <a:xfrm>
              <a:off x="8150834" y="1805755"/>
              <a:ext cx="733793" cy="13234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21694FB-9F6C-44B7-9070-7229AF54A0D4}"/>
              </a:ext>
            </a:extLst>
          </p:cNvPr>
          <p:cNvGrpSpPr/>
          <p:nvPr/>
        </p:nvGrpSpPr>
        <p:grpSpPr>
          <a:xfrm>
            <a:off x="9122756" y="483652"/>
            <a:ext cx="3163045" cy="5315899"/>
            <a:chOff x="9063418" y="433344"/>
            <a:chExt cx="3163045" cy="4965169"/>
          </a:xfrm>
        </p:grpSpPr>
        <p:sp>
          <p:nvSpPr>
            <p:cNvPr id="28" name="Textfeld 11">
              <a:extLst>
                <a:ext uri="{FF2B5EF4-FFF2-40B4-BE49-F238E27FC236}">
                  <a16:creationId xmlns:a16="http://schemas.microsoft.com/office/drawing/2014/main" id="{D60C0AC2-F5F3-4461-AFE5-D883985821BC}"/>
                </a:ext>
              </a:extLst>
            </p:cNvPr>
            <p:cNvSpPr txBox="1"/>
            <p:nvPr/>
          </p:nvSpPr>
          <p:spPr>
            <a:xfrm>
              <a:off x="9191524" y="1846038"/>
              <a:ext cx="2810393" cy="355247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72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en-US" sz="24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 guess …</a:t>
              </a:r>
              <a:endParaRPr lang="de-D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en-US" sz="24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 suppose ...</a:t>
              </a:r>
              <a:endParaRPr lang="de-D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en-US" sz="24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Maybe …</a:t>
              </a:r>
              <a:endParaRPr lang="de-D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en-US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2400" i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People might move to the city because … </a:t>
              </a:r>
              <a:endParaRPr lang="de-DE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45DC8F55-2CC3-4CB7-9535-DE1196F43544}"/>
                </a:ext>
              </a:extLst>
            </p:cNvPr>
            <p:cNvSpPr/>
            <p:nvPr/>
          </p:nvSpPr>
          <p:spPr>
            <a:xfrm>
              <a:off x="9063418" y="433344"/>
              <a:ext cx="316304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Why do many people </a:t>
              </a:r>
            </a:p>
            <a:p>
              <a:pPr>
                <a:spcAft>
                  <a:spcPts val="0"/>
                </a:spcAft>
              </a:pPr>
              <a:r>
                <a:rPr lang="en-US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migrate from the </a:t>
              </a:r>
            </a:p>
            <a:p>
              <a:pPr>
                <a:spcAft>
                  <a:spcPts val="0"/>
                </a:spcAft>
              </a:pPr>
              <a:r>
                <a:rPr lang="en-US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country to the city?</a:t>
              </a:r>
              <a:endParaRPr lang="de-DE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922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 Baechle</dc:creator>
  <cp:lastModifiedBy>Bächle Rolf</cp:lastModifiedBy>
  <cp:revision>24</cp:revision>
  <dcterms:created xsi:type="dcterms:W3CDTF">2019-03-29T16:19:22Z</dcterms:created>
  <dcterms:modified xsi:type="dcterms:W3CDTF">2020-03-28T10:08:48Z</dcterms:modified>
</cp:coreProperties>
</file>